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10287000" cx="18288000"/>
  <p:notesSz cx="6858000" cy="9144000"/>
  <p:embeddedFontLst>
    <p:embeddedFont>
      <p:font typeface="Geo"/>
      <p:regular r:id="rId13"/>
      <p:italic r:id="rId14"/>
    </p:embeddedFont>
    <p:embeddedFont>
      <p:font typeface="Ultra"/>
      <p:regular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6" roundtripDataSignature="AMtx7mhpUZ0Jk0KaKSvDJz4ih2TEPC57r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Geo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Ultra-regular.fntdata"/><Relationship Id="rId14" Type="http://schemas.openxmlformats.org/officeDocument/2006/relationships/font" Target="fonts/Geo-italic.fntdata"/><Relationship Id="rId16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0" name="Google Shape;10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6" name="Google Shape;11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3" name="Google Shape;13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7" name="Google Shape;14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1" name="Google Shape;161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5" name="Google Shape;175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2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3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4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4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4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6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Relationship Id="rId4" Type="http://schemas.openxmlformats.org/officeDocument/2006/relationships/image" Target="../media/image2.png"/><Relationship Id="rId5" Type="http://schemas.openxmlformats.org/officeDocument/2006/relationships/image" Target="../media/image1.png"/><Relationship Id="rId6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 flipH="1" rot="-5843854">
            <a:off x="13390694" y="6405316"/>
            <a:ext cx="7297366" cy="5917408"/>
          </a:xfrm>
          <a:custGeom>
            <a:rect b="b" l="l" r="r" t="t"/>
            <a:pathLst>
              <a:path extrusionOk="0" h="5911629" w="7996273">
                <a:moveTo>
                  <a:pt x="7996273" y="0"/>
                </a:moveTo>
                <a:lnTo>
                  <a:pt x="0" y="0"/>
                </a:lnTo>
                <a:lnTo>
                  <a:pt x="0" y="5911629"/>
                </a:lnTo>
                <a:lnTo>
                  <a:pt x="7996273" y="5911629"/>
                </a:lnTo>
                <a:lnTo>
                  <a:pt x="7996273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44107" l="0" r="-4587" t="-1737"/>
            </a:stretch>
          </a:blipFill>
          <a:ln>
            <a:noFill/>
          </a:ln>
        </p:spPr>
      </p:sp>
      <p:grpSp>
        <p:nvGrpSpPr>
          <p:cNvPr id="85" name="Google Shape;85;p1"/>
          <p:cNvGrpSpPr/>
          <p:nvPr/>
        </p:nvGrpSpPr>
        <p:grpSpPr>
          <a:xfrm rot="5400000">
            <a:off x="-1818613" y="1675667"/>
            <a:ext cx="10287066" cy="6906557"/>
            <a:chOff x="0" y="-38100"/>
            <a:chExt cx="2709333" cy="1818999"/>
          </a:xfrm>
        </p:grpSpPr>
        <p:sp>
          <p:nvSpPr>
            <p:cNvPr id="86" name="Google Shape;86;p1"/>
            <p:cNvSpPr/>
            <p:nvPr/>
          </p:nvSpPr>
          <p:spPr>
            <a:xfrm>
              <a:off x="0" y="0"/>
              <a:ext cx="2709333" cy="1780898"/>
            </a:xfrm>
            <a:custGeom>
              <a:rect b="b" l="l" r="r" t="t"/>
              <a:pathLst>
                <a:path extrusionOk="0" h="1780898" w="2709333">
                  <a:moveTo>
                    <a:pt x="0" y="0"/>
                  </a:moveTo>
                  <a:lnTo>
                    <a:pt x="2709333" y="0"/>
                  </a:lnTo>
                  <a:lnTo>
                    <a:pt x="2709333" y="1780898"/>
                  </a:lnTo>
                  <a:lnTo>
                    <a:pt x="0" y="1780898"/>
                  </a:lnTo>
                  <a:close/>
                </a:path>
              </a:pathLst>
            </a:custGeom>
            <a:solidFill>
              <a:srgbClr val="1F39A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1"/>
            <p:cNvSpPr txBox="1"/>
            <p:nvPr/>
          </p:nvSpPr>
          <p:spPr>
            <a:xfrm>
              <a:off x="0" y="-38100"/>
              <a:ext cx="2709333" cy="1818999"/>
            </a:xfrm>
            <a:prstGeom prst="rect">
              <a:avLst/>
            </a:prstGeom>
            <a:solidFill>
              <a:srgbClr val="1F39AB"/>
            </a:solidFill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8" name="Google Shape;88;p1"/>
          <p:cNvGrpSpPr/>
          <p:nvPr/>
        </p:nvGrpSpPr>
        <p:grpSpPr>
          <a:xfrm>
            <a:off x="-128350" y="8756324"/>
            <a:ext cx="18416243" cy="1530682"/>
            <a:chOff x="0" y="-38100"/>
            <a:chExt cx="4816593" cy="403140"/>
          </a:xfrm>
        </p:grpSpPr>
        <p:sp>
          <p:nvSpPr>
            <p:cNvPr id="89" name="Google Shape;89;p1"/>
            <p:cNvSpPr/>
            <p:nvPr/>
          </p:nvSpPr>
          <p:spPr>
            <a:xfrm>
              <a:off x="0" y="0"/>
              <a:ext cx="4816592" cy="365040"/>
            </a:xfrm>
            <a:custGeom>
              <a:rect b="b" l="l" r="r" t="t"/>
              <a:pathLst>
                <a:path extrusionOk="0" h="365040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65040"/>
                  </a:lnTo>
                  <a:lnTo>
                    <a:pt x="0" y="36504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1"/>
            <p:cNvSpPr txBox="1"/>
            <p:nvPr/>
          </p:nvSpPr>
          <p:spPr>
            <a:xfrm>
              <a:off x="0" y="-38100"/>
              <a:ext cx="4816593" cy="40314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1" name="Google Shape;91;p1"/>
          <p:cNvSpPr/>
          <p:nvPr/>
        </p:nvSpPr>
        <p:spPr>
          <a:xfrm>
            <a:off x="3962400" y="8900989"/>
            <a:ext cx="8395519" cy="1668609"/>
          </a:xfrm>
          <a:custGeom>
            <a:rect b="b" l="l" r="r" t="t"/>
            <a:pathLst>
              <a:path extrusionOk="0" h="1668609" w="8395519">
                <a:moveTo>
                  <a:pt x="0" y="0"/>
                </a:moveTo>
                <a:lnTo>
                  <a:pt x="8395518" y="0"/>
                </a:lnTo>
                <a:lnTo>
                  <a:pt x="8395518" y="1668609"/>
                </a:lnTo>
                <a:lnTo>
                  <a:pt x="0" y="166860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1018525" y="2825282"/>
            <a:ext cx="4612806" cy="3886981"/>
          </a:xfrm>
          <a:custGeom>
            <a:rect b="b" l="l" r="r" t="t"/>
            <a:pathLst>
              <a:path extrusionOk="0" h="3886981" w="4612806">
                <a:moveTo>
                  <a:pt x="0" y="0"/>
                </a:moveTo>
                <a:lnTo>
                  <a:pt x="4612806" y="0"/>
                </a:lnTo>
                <a:lnTo>
                  <a:pt x="4612806" y="3886982"/>
                </a:lnTo>
                <a:lnTo>
                  <a:pt x="0" y="388698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6526085" y="9241650"/>
            <a:ext cx="1680787" cy="8826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b="1" i="0" lang="en-US" sz="5000" u="none" cap="none" strike="noStrike">
                <a:solidFill>
                  <a:srgbClr val="FFFFFF"/>
                </a:solidFill>
                <a:latin typeface="Ultra"/>
                <a:ea typeface="Ultra"/>
                <a:cs typeface="Ultra"/>
                <a:sym typeface="Ultra"/>
              </a:rPr>
              <a:t>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13" y="949737"/>
            <a:ext cx="6649800" cy="11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602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50"/>
              <a:buFont typeface="Arial"/>
              <a:buNone/>
            </a:pPr>
            <a:r>
              <a:rPr b="0" i="0" lang="en-US" sz="4050" u="none" cap="none" strike="noStrike">
                <a:solidFill>
                  <a:srgbClr val="FFFFFF"/>
                </a:solidFill>
                <a:latin typeface="Geo"/>
                <a:ea typeface="Geo"/>
                <a:cs typeface="Geo"/>
                <a:sym typeface="Geo"/>
              </a:rPr>
              <a:t>XVI SIMPÓSIO DE ENGENHARIA BIOMÉDICA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7350995" y="1248513"/>
            <a:ext cx="6839156" cy="59973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602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50"/>
              <a:buFont typeface="Arial"/>
              <a:buNone/>
            </a:pPr>
            <a:r>
              <a:rPr b="0" i="0" lang="en-US" sz="4050" u="none" cap="none" strike="noStrike">
                <a:solidFill>
                  <a:srgbClr val="07124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 DA PUBLICAÇÃO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7124315" y="4586197"/>
            <a:ext cx="10134985" cy="10855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602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50"/>
              <a:buFont typeface="Arial"/>
              <a:buNone/>
            </a:pPr>
            <a:r>
              <a:rPr b="0" i="0" lang="en-US" sz="4050" u="none" cap="none" strike="noStrike">
                <a:solidFill>
                  <a:srgbClr val="07124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Autores: A. B Autor 1, C. D. Autor 2, ... X.Y Autor 5.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Logotipo&#10;&#10;O conteúdo gerado por IA pode estar incorreto." id="97" name="Google Shape;97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154276" y="9102416"/>
            <a:ext cx="1436382" cy="9831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Google Shape;102;p2"/>
          <p:cNvGrpSpPr/>
          <p:nvPr/>
        </p:nvGrpSpPr>
        <p:grpSpPr>
          <a:xfrm>
            <a:off x="-128350" y="8756324"/>
            <a:ext cx="18416240" cy="1530910"/>
            <a:chOff x="0" y="-38100"/>
            <a:chExt cx="4816592" cy="403200"/>
          </a:xfrm>
        </p:grpSpPr>
        <p:sp>
          <p:nvSpPr>
            <p:cNvPr id="103" name="Google Shape;103;p2"/>
            <p:cNvSpPr/>
            <p:nvPr/>
          </p:nvSpPr>
          <p:spPr>
            <a:xfrm>
              <a:off x="0" y="0"/>
              <a:ext cx="4816592" cy="365040"/>
            </a:xfrm>
            <a:custGeom>
              <a:rect b="b" l="l" r="r" t="t"/>
              <a:pathLst>
                <a:path extrusionOk="0" h="365040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65040"/>
                  </a:lnTo>
                  <a:lnTo>
                    <a:pt x="0" y="36504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47625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2"/>
            <p:cNvSpPr txBox="1"/>
            <p:nvPr/>
          </p:nvSpPr>
          <p:spPr>
            <a:xfrm>
              <a:off x="0" y="-38100"/>
              <a:ext cx="4816500" cy="4032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47625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5" name="Google Shape;105;p2"/>
          <p:cNvGrpSpPr/>
          <p:nvPr/>
        </p:nvGrpSpPr>
        <p:grpSpPr>
          <a:xfrm>
            <a:off x="0" y="-144661"/>
            <a:ext cx="18288000" cy="1581716"/>
            <a:chOff x="0" y="-38100"/>
            <a:chExt cx="4816593" cy="416584"/>
          </a:xfrm>
        </p:grpSpPr>
        <p:sp>
          <p:nvSpPr>
            <p:cNvPr id="106" name="Google Shape;106;p2"/>
            <p:cNvSpPr/>
            <p:nvPr/>
          </p:nvSpPr>
          <p:spPr>
            <a:xfrm>
              <a:off x="0" y="0"/>
              <a:ext cx="4816592" cy="378484"/>
            </a:xfrm>
            <a:custGeom>
              <a:rect b="b" l="l" r="r" t="t"/>
              <a:pathLst>
                <a:path extrusionOk="0" h="378484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78484"/>
                  </a:lnTo>
                  <a:lnTo>
                    <a:pt x="0" y="378484"/>
                  </a:lnTo>
                  <a:close/>
                </a:path>
              </a:pathLst>
            </a:custGeom>
            <a:solidFill>
              <a:srgbClr val="1F39A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2"/>
            <p:cNvSpPr txBox="1"/>
            <p:nvPr/>
          </p:nvSpPr>
          <p:spPr>
            <a:xfrm>
              <a:off x="0" y="-38100"/>
              <a:ext cx="4816593" cy="416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8" name="Google Shape;108;p2"/>
          <p:cNvSpPr txBox="1"/>
          <p:nvPr/>
        </p:nvSpPr>
        <p:spPr>
          <a:xfrm>
            <a:off x="875398" y="410596"/>
            <a:ext cx="16491081" cy="7524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b="0" i="0" lang="en-US" sz="5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INTRODUÇÃO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2"/>
          <p:cNvSpPr txBox="1"/>
          <p:nvPr/>
        </p:nvSpPr>
        <p:spPr>
          <a:xfrm>
            <a:off x="315604" y="2448490"/>
            <a:ext cx="16491081" cy="6446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59079" lvl="1" marL="518158" marR="0" rtl="0" algn="just">
              <a:lnSpc>
                <a:spcPct val="95998"/>
              </a:lnSpc>
              <a:spcBef>
                <a:spcPts val="0"/>
              </a:spcBef>
              <a:spcAft>
                <a:spcPts val="0"/>
              </a:spcAft>
              <a:buClr>
                <a:srgbClr val="071244"/>
              </a:buClr>
              <a:buSzPts val="2399"/>
              <a:buFont typeface="Arial"/>
              <a:buChar char="•"/>
            </a:pPr>
            <a:r>
              <a:rPr b="0" i="0" lang="en-US" sz="2399" u="none" cap="none" strike="noStrike">
                <a:solidFill>
                  <a:srgbClr val="07124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 capa, abaixo da logo do XVI SEB, é permitido inserir as logos das instituições e laboratórios vinculados ao trabalho descrito no artigo.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0" name="Google Shape;110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368499" y="3465533"/>
            <a:ext cx="5044099" cy="4909109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2"/>
          <p:cNvSpPr txBox="1"/>
          <p:nvPr/>
        </p:nvSpPr>
        <p:spPr>
          <a:xfrm>
            <a:off x="10788841" y="8158023"/>
            <a:ext cx="4203416" cy="1794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07124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Figura 1: Gráfico Genérico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2"/>
          <p:cNvSpPr txBox="1"/>
          <p:nvPr/>
        </p:nvSpPr>
        <p:spPr>
          <a:xfrm>
            <a:off x="16526085" y="9241650"/>
            <a:ext cx="1680787" cy="8826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b="1" i="0" lang="en-US" sz="5000" u="none" cap="none" strike="noStrike">
                <a:solidFill>
                  <a:srgbClr val="FFFFFF"/>
                </a:solidFill>
                <a:latin typeface="Ultra"/>
                <a:ea typeface="Ultra"/>
                <a:cs typeface="Ultra"/>
                <a:sym typeface="Ultra"/>
              </a:rPr>
              <a:t>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2"/>
          <p:cNvSpPr/>
          <p:nvPr/>
        </p:nvSpPr>
        <p:spPr>
          <a:xfrm>
            <a:off x="4946241" y="8910583"/>
            <a:ext cx="8395519" cy="1668609"/>
          </a:xfrm>
          <a:custGeom>
            <a:rect b="b" l="l" r="r" t="t"/>
            <a:pathLst>
              <a:path extrusionOk="0" h="1668609" w="8395519">
                <a:moveTo>
                  <a:pt x="0" y="0"/>
                </a:moveTo>
                <a:lnTo>
                  <a:pt x="8395518" y="0"/>
                </a:lnTo>
                <a:lnTo>
                  <a:pt x="8395518" y="1668609"/>
                </a:lnTo>
                <a:lnTo>
                  <a:pt x="0" y="166860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" name="Google Shape;118;p3"/>
          <p:cNvGrpSpPr/>
          <p:nvPr/>
        </p:nvGrpSpPr>
        <p:grpSpPr>
          <a:xfrm>
            <a:off x="-128350" y="8756324"/>
            <a:ext cx="18416240" cy="1530910"/>
            <a:chOff x="0" y="-38100"/>
            <a:chExt cx="4816592" cy="403200"/>
          </a:xfrm>
        </p:grpSpPr>
        <p:sp>
          <p:nvSpPr>
            <p:cNvPr id="119" name="Google Shape;119;p3"/>
            <p:cNvSpPr/>
            <p:nvPr/>
          </p:nvSpPr>
          <p:spPr>
            <a:xfrm>
              <a:off x="0" y="0"/>
              <a:ext cx="4816592" cy="365040"/>
            </a:xfrm>
            <a:custGeom>
              <a:rect b="b" l="l" r="r" t="t"/>
              <a:pathLst>
                <a:path extrusionOk="0" h="365040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65040"/>
                  </a:lnTo>
                  <a:lnTo>
                    <a:pt x="0" y="36504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47625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3"/>
            <p:cNvSpPr txBox="1"/>
            <p:nvPr/>
          </p:nvSpPr>
          <p:spPr>
            <a:xfrm>
              <a:off x="0" y="-38100"/>
              <a:ext cx="4816500" cy="4032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47625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1" name="Google Shape;121;p3"/>
          <p:cNvGrpSpPr/>
          <p:nvPr/>
        </p:nvGrpSpPr>
        <p:grpSpPr>
          <a:xfrm>
            <a:off x="0" y="-144661"/>
            <a:ext cx="18288000" cy="1581716"/>
            <a:chOff x="0" y="-38100"/>
            <a:chExt cx="4816593" cy="416584"/>
          </a:xfrm>
        </p:grpSpPr>
        <p:sp>
          <p:nvSpPr>
            <p:cNvPr id="122" name="Google Shape;122;p3"/>
            <p:cNvSpPr/>
            <p:nvPr/>
          </p:nvSpPr>
          <p:spPr>
            <a:xfrm>
              <a:off x="0" y="0"/>
              <a:ext cx="4816592" cy="378484"/>
            </a:xfrm>
            <a:custGeom>
              <a:rect b="b" l="l" r="r" t="t"/>
              <a:pathLst>
                <a:path extrusionOk="0" h="378484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78484"/>
                  </a:lnTo>
                  <a:lnTo>
                    <a:pt x="0" y="378484"/>
                  </a:lnTo>
                  <a:close/>
                </a:path>
              </a:pathLst>
            </a:custGeom>
            <a:solidFill>
              <a:srgbClr val="1F39A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123;p3"/>
            <p:cNvSpPr txBox="1"/>
            <p:nvPr/>
          </p:nvSpPr>
          <p:spPr>
            <a:xfrm>
              <a:off x="0" y="-38100"/>
              <a:ext cx="4816593" cy="416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4" name="Google Shape;124;p3"/>
          <p:cNvSpPr txBox="1"/>
          <p:nvPr/>
        </p:nvSpPr>
        <p:spPr>
          <a:xfrm>
            <a:off x="859862" y="377240"/>
            <a:ext cx="16491081" cy="7524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b="0" i="0" lang="en-US" sz="5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MÉTODOS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3"/>
          <p:cNvSpPr txBox="1"/>
          <p:nvPr/>
        </p:nvSpPr>
        <p:spPr>
          <a:xfrm>
            <a:off x="315604" y="2448490"/>
            <a:ext cx="16943696" cy="6446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59079" lvl="1" marL="518158" marR="0" rtl="0" algn="just">
              <a:lnSpc>
                <a:spcPct val="95998"/>
              </a:lnSpc>
              <a:spcBef>
                <a:spcPts val="0"/>
              </a:spcBef>
              <a:spcAft>
                <a:spcPts val="0"/>
              </a:spcAft>
              <a:buClr>
                <a:srgbClr val="071244"/>
              </a:buClr>
              <a:buSzPts val="2399"/>
              <a:buFont typeface="Arial"/>
              <a:buChar char="•"/>
            </a:pPr>
            <a:r>
              <a:rPr b="0" i="0" lang="en-US" sz="2399" u="none" cap="none" strike="noStrike">
                <a:solidFill>
                  <a:srgbClr val="07124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 slide pode incluir seções extras a depender da característica da publicação: (Ex: Conflito de Interesse, Questões Éticas, Etapas de Revisão, etc.)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6" name="Google Shape;12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489201" y="3417144"/>
            <a:ext cx="3712212" cy="36842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766998" y="3388091"/>
            <a:ext cx="4060854" cy="3742351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3"/>
          <p:cNvSpPr txBox="1"/>
          <p:nvPr/>
        </p:nvSpPr>
        <p:spPr>
          <a:xfrm>
            <a:off x="5798552" y="7223173"/>
            <a:ext cx="4203416" cy="1794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07124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Figura 2: (a) - Gráfico Genérico 2 e (b) - Gráfico Genérico 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3"/>
          <p:cNvSpPr txBox="1"/>
          <p:nvPr/>
        </p:nvSpPr>
        <p:spPr>
          <a:xfrm>
            <a:off x="16526085" y="9241650"/>
            <a:ext cx="1680787" cy="8826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b="1" i="0" lang="en-US" sz="5000" u="none" cap="none" strike="noStrike">
                <a:solidFill>
                  <a:srgbClr val="FFFFFF"/>
                </a:solidFill>
                <a:latin typeface="Ultra"/>
                <a:ea typeface="Ultra"/>
                <a:cs typeface="Ultra"/>
                <a:sym typeface="Ultra"/>
              </a:rPr>
              <a:t>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3"/>
          <p:cNvSpPr/>
          <p:nvPr/>
        </p:nvSpPr>
        <p:spPr>
          <a:xfrm>
            <a:off x="4946241" y="8910583"/>
            <a:ext cx="8395519" cy="1668609"/>
          </a:xfrm>
          <a:custGeom>
            <a:rect b="b" l="l" r="r" t="t"/>
            <a:pathLst>
              <a:path extrusionOk="0" h="1668609" w="8395519">
                <a:moveTo>
                  <a:pt x="0" y="0"/>
                </a:moveTo>
                <a:lnTo>
                  <a:pt x="8395518" y="0"/>
                </a:lnTo>
                <a:lnTo>
                  <a:pt x="8395518" y="1668609"/>
                </a:lnTo>
                <a:lnTo>
                  <a:pt x="0" y="166860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oogle Shape;135;p4"/>
          <p:cNvGrpSpPr/>
          <p:nvPr/>
        </p:nvGrpSpPr>
        <p:grpSpPr>
          <a:xfrm>
            <a:off x="24050" y="8908724"/>
            <a:ext cx="18416240" cy="1530910"/>
            <a:chOff x="0" y="-38100"/>
            <a:chExt cx="4816592" cy="403200"/>
          </a:xfrm>
        </p:grpSpPr>
        <p:sp>
          <p:nvSpPr>
            <p:cNvPr id="136" name="Google Shape;136;p4"/>
            <p:cNvSpPr/>
            <p:nvPr/>
          </p:nvSpPr>
          <p:spPr>
            <a:xfrm>
              <a:off x="0" y="0"/>
              <a:ext cx="4816592" cy="365040"/>
            </a:xfrm>
            <a:custGeom>
              <a:rect b="b" l="l" r="r" t="t"/>
              <a:pathLst>
                <a:path extrusionOk="0" h="365040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65040"/>
                  </a:lnTo>
                  <a:lnTo>
                    <a:pt x="0" y="36504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47625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4"/>
            <p:cNvSpPr txBox="1"/>
            <p:nvPr/>
          </p:nvSpPr>
          <p:spPr>
            <a:xfrm>
              <a:off x="0" y="-38100"/>
              <a:ext cx="4816500" cy="4032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47625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8" name="Google Shape;138;p4"/>
          <p:cNvGrpSpPr/>
          <p:nvPr/>
        </p:nvGrpSpPr>
        <p:grpSpPr>
          <a:xfrm>
            <a:off x="0" y="-144661"/>
            <a:ext cx="18288000" cy="1581716"/>
            <a:chOff x="0" y="-38100"/>
            <a:chExt cx="4816593" cy="416584"/>
          </a:xfrm>
        </p:grpSpPr>
        <p:sp>
          <p:nvSpPr>
            <p:cNvPr id="139" name="Google Shape;139;p4"/>
            <p:cNvSpPr/>
            <p:nvPr/>
          </p:nvSpPr>
          <p:spPr>
            <a:xfrm>
              <a:off x="0" y="0"/>
              <a:ext cx="4816592" cy="378484"/>
            </a:xfrm>
            <a:custGeom>
              <a:rect b="b" l="l" r="r" t="t"/>
              <a:pathLst>
                <a:path extrusionOk="0" h="378484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78484"/>
                  </a:lnTo>
                  <a:lnTo>
                    <a:pt x="0" y="378484"/>
                  </a:lnTo>
                  <a:close/>
                </a:path>
              </a:pathLst>
            </a:custGeom>
            <a:solidFill>
              <a:srgbClr val="1F39A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4"/>
            <p:cNvSpPr txBox="1"/>
            <p:nvPr/>
          </p:nvSpPr>
          <p:spPr>
            <a:xfrm>
              <a:off x="0" y="-38100"/>
              <a:ext cx="4816593" cy="416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1" name="Google Shape;141;p4"/>
          <p:cNvSpPr txBox="1"/>
          <p:nvPr/>
        </p:nvSpPr>
        <p:spPr>
          <a:xfrm>
            <a:off x="875398" y="390069"/>
            <a:ext cx="16491081" cy="7524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b="0" i="0" lang="en-US" sz="5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RESULTADOS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4"/>
          <p:cNvSpPr txBox="1"/>
          <p:nvPr/>
        </p:nvSpPr>
        <p:spPr>
          <a:xfrm>
            <a:off x="315604" y="2448490"/>
            <a:ext cx="16491081" cy="35890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59079" lvl="1" marL="518158" marR="0" rtl="0" algn="just">
              <a:lnSpc>
                <a:spcPct val="95998"/>
              </a:lnSpc>
              <a:spcBef>
                <a:spcPts val="0"/>
              </a:spcBef>
              <a:spcAft>
                <a:spcPts val="0"/>
              </a:spcAft>
              <a:buClr>
                <a:srgbClr val="071244"/>
              </a:buClr>
              <a:buSzPts val="2399"/>
              <a:buFont typeface="Arial"/>
              <a:buChar char="•"/>
            </a:pPr>
            <a:r>
              <a:rPr b="0" i="0" lang="en-US" sz="2399" u="none" cap="none" strike="noStrike">
                <a:solidFill>
                  <a:srgbClr val="07124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 slide pode ser escrito em língua portuguesa ou língua inglesa.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4"/>
          <p:cNvSpPr txBox="1"/>
          <p:nvPr/>
        </p:nvSpPr>
        <p:spPr>
          <a:xfrm>
            <a:off x="16526085" y="9241650"/>
            <a:ext cx="1680787" cy="8826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b="1" i="0" lang="en-US" sz="5000" u="none" cap="none" strike="noStrike">
                <a:solidFill>
                  <a:srgbClr val="FFFFFF"/>
                </a:solidFill>
                <a:latin typeface="Ultra"/>
                <a:ea typeface="Ultra"/>
                <a:cs typeface="Ultra"/>
                <a:sym typeface="Ultra"/>
              </a:rPr>
              <a:t>4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4"/>
          <p:cNvSpPr/>
          <p:nvPr/>
        </p:nvSpPr>
        <p:spPr>
          <a:xfrm>
            <a:off x="4946241" y="8910583"/>
            <a:ext cx="8395519" cy="1668609"/>
          </a:xfrm>
          <a:custGeom>
            <a:rect b="b" l="l" r="r" t="t"/>
            <a:pathLst>
              <a:path extrusionOk="0" h="1668609" w="8395519">
                <a:moveTo>
                  <a:pt x="0" y="0"/>
                </a:moveTo>
                <a:lnTo>
                  <a:pt x="8395518" y="0"/>
                </a:lnTo>
                <a:lnTo>
                  <a:pt x="8395518" y="1668609"/>
                </a:lnTo>
                <a:lnTo>
                  <a:pt x="0" y="166860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" name="Google Shape;149;p5"/>
          <p:cNvGrpSpPr/>
          <p:nvPr/>
        </p:nvGrpSpPr>
        <p:grpSpPr>
          <a:xfrm>
            <a:off x="-128350" y="8756324"/>
            <a:ext cx="18416240" cy="1530910"/>
            <a:chOff x="0" y="-38100"/>
            <a:chExt cx="4816592" cy="403200"/>
          </a:xfrm>
        </p:grpSpPr>
        <p:sp>
          <p:nvSpPr>
            <p:cNvPr id="150" name="Google Shape;150;p5"/>
            <p:cNvSpPr/>
            <p:nvPr/>
          </p:nvSpPr>
          <p:spPr>
            <a:xfrm>
              <a:off x="0" y="0"/>
              <a:ext cx="4816592" cy="365040"/>
            </a:xfrm>
            <a:custGeom>
              <a:rect b="b" l="l" r="r" t="t"/>
              <a:pathLst>
                <a:path extrusionOk="0" h="365040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65040"/>
                  </a:lnTo>
                  <a:lnTo>
                    <a:pt x="0" y="36504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47625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5"/>
            <p:cNvSpPr txBox="1"/>
            <p:nvPr/>
          </p:nvSpPr>
          <p:spPr>
            <a:xfrm>
              <a:off x="0" y="-38100"/>
              <a:ext cx="4816500" cy="4032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47625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2" name="Google Shape;152;p5"/>
          <p:cNvGrpSpPr/>
          <p:nvPr/>
        </p:nvGrpSpPr>
        <p:grpSpPr>
          <a:xfrm>
            <a:off x="0" y="-144661"/>
            <a:ext cx="18288000" cy="1581716"/>
            <a:chOff x="0" y="-38100"/>
            <a:chExt cx="4816593" cy="416584"/>
          </a:xfrm>
        </p:grpSpPr>
        <p:sp>
          <p:nvSpPr>
            <p:cNvPr id="153" name="Google Shape;153;p5"/>
            <p:cNvSpPr/>
            <p:nvPr/>
          </p:nvSpPr>
          <p:spPr>
            <a:xfrm>
              <a:off x="0" y="0"/>
              <a:ext cx="4816592" cy="378484"/>
            </a:xfrm>
            <a:custGeom>
              <a:rect b="b" l="l" r="r" t="t"/>
              <a:pathLst>
                <a:path extrusionOk="0" h="378484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78484"/>
                  </a:lnTo>
                  <a:lnTo>
                    <a:pt x="0" y="378484"/>
                  </a:lnTo>
                  <a:close/>
                </a:path>
              </a:pathLst>
            </a:custGeom>
            <a:solidFill>
              <a:srgbClr val="1F39A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Google Shape;154;p5"/>
            <p:cNvSpPr txBox="1"/>
            <p:nvPr/>
          </p:nvSpPr>
          <p:spPr>
            <a:xfrm>
              <a:off x="0" y="-38100"/>
              <a:ext cx="4816593" cy="416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5" name="Google Shape;155;p5"/>
          <p:cNvSpPr txBox="1"/>
          <p:nvPr/>
        </p:nvSpPr>
        <p:spPr>
          <a:xfrm>
            <a:off x="898460" y="422596"/>
            <a:ext cx="16491081" cy="7524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b="0" i="0" lang="en-US" sz="5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4. CONCLUSÃO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5"/>
          <p:cNvSpPr txBox="1"/>
          <p:nvPr/>
        </p:nvSpPr>
        <p:spPr>
          <a:xfrm>
            <a:off x="315604" y="2448490"/>
            <a:ext cx="17606357" cy="6446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59079" lvl="1" marL="518158" marR="0" rtl="0" algn="just">
              <a:lnSpc>
                <a:spcPct val="95998"/>
              </a:lnSpc>
              <a:spcBef>
                <a:spcPts val="0"/>
              </a:spcBef>
              <a:spcAft>
                <a:spcPts val="0"/>
              </a:spcAft>
              <a:buClr>
                <a:srgbClr val="071244"/>
              </a:buClr>
              <a:buSzPts val="2399"/>
              <a:buFont typeface="Arial"/>
              <a:buChar char="•"/>
            </a:pPr>
            <a:r>
              <a:rPr b="0" i="0" lang="en-US" sz="2399" u="none" cap="none" strike="noStrike">
                <a:solidFill>
                  <a:srgbClr val="07124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Uma apresentação de sessão oral possui duração de 15 minutos, dez destinados a apresentação dos slides em si, por parte de um dos autores e cinco minutos destinados a perguntas.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5"/>
          <p:cNvSpPr txBox="1"/>
          <p:nvPr/>
        </p:nvSpPr>
        <p:spPr>
          <a:xfrm>
            <a:off x="16526085" y="9241650"/>
            <a:ext cx="1680787" cy="8826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b="1" i="0" lang="en-US" sz="5000" u="none" cap="none" strike="noStrike">
                <a:solidFill>
                  <a:srgbClr val="FFFFFF"/>
                </a:solidFill>
                <a:latin typeface="Ultra"/>
                <a:ea typeface="Ultra"/>
                <a:cs typeface="Ultra"/>
                <a:sym typeface="Ultra"/>
              </a:rPr>
              <a:t>5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5"/>
          <p:cNvSpPr/>
          <p:nvPr/>
        </p:nvSpPr>
        <p:spPr>
          <a:xfrm>
            <a:off x="4946241" y="8910583"/>
            <a:ext cx="8395519" cy="1668609"/>
          </a:xfrm>
          <a:custGeom>
            <a:rect b="b" l="l" r="r" t="t"/>
            <a:pathLst>
              <a:path extrusionOk="0" h="1668609" w="8395519">
                <a:moveTo>
                  <a:pt x="0" y="0"/>
                </a:moveTo>
                <a:lnTo>
                  <a:pt x="8395518" y="0"/>
                </a:lnTo>
                <a:lnTo>
                  <a:pt x="8395518" y="1668609"/>
                </a:lnTo>
                <a:lnTo>
                  <a:pt x="0" y="166860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oogle Shape;163;p6"/>
          <p:cNvGrpSpPr/>
          <p:nvPr/>
        </p:nvGrpSpPr>
        <p:grpSpPr>
          <a:xfrm>
            <a:off x="24050" y="8908724"/>
            <a:ext cx="18416240" cy="1530910"/>
            <a:chOff x="0" y="-38100"/>
            <a:chExt cx="4816592" cy="403200"/>
          </a:xfrm>
        </p:grpSpPr>
        <p:sp>
          <p:nvSpPr>
            <p:cNvPr id="164" name="Google Shape;164;p6"/>
            <p:cNvSpPr/>
            <p:nvPr/>
          </p:nvSpPr>
          <p:spPr>
            <a:xfrm>
              <a:off x="0" y="0"/>
              <a:ext cx="4816592" cy="365040"/>
            </a:xfrm>
            <a:custGeom>
              <a:rect b="b" l="l" r="r" t="t"/>
              <a:pathLst>
                <a:path extrusionOk="0" h="365040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65040"/>
                  </a:lnTo>
                  <a:lnTo>
                    <a:pt x="0" y="36504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47625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" name="Google Shape;165;p6"/>
            <p:cNvSpPr txBox="1"/>
            <p:nvPr/>
          </p:nvSpPr>
          <p:spPr>
            <a:xfrm>
              <a:off x="0" y="-38100"/>
              <a:ext cx="4816500" cy="4032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47625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6" name="Google Shape;166;p6"/>
          <p:cNvGrpSpPr/>
          <p:nvPr/>
        </p:nvGrpSpPr>
        <p:grpSpPr>
          <a:xfrm>
            <a:off x="0" y="-144661"/>
            <a:ext cx="18288000" cy="1581716"/>
            <a:chOff x="0" y="-38100"/>
            <a:chExt cx="4816593" cy="416584"/>
          </a:xfrm>
        </p:grpSpPr>
        <p:sp>
          <p:nvSpPr>
            <p:cNvPr id="167" name="Google Shape;167;p6"/>
            <p:cNvSpPr/>
            <p:nvPr/>
          </p:nvSpPr>
          <p:spPr>
            <a:xfrm>
              <a:off x="0" y="0"/>
              <a:ext cx="4816592" cy="378484"/>
            </a:xfrm>
            <a:custGeom>
              <a:rect b="b" l="l" r="r" t="t"/>
              <a:pathLst>
                <a:path extrusionOk="0" h="378484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78484"/>
                  </a:lnTo>
                  <a:lnTo>
                    <a:pt x="0" y="378484"/>
                  </a:lnTo>
                  <a:close/>
                </a:path>
              </a:pathLst>
            </a:custGeom>
            <a:solidFill>
              <a:srgbClr val="1F39A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" name="Google Shape;168;p6"/>
            <p:cNvSpPr txBox="1"/>
            <p:nvPr/>
          </p:nvSpPr>
          <p:spPr>
            <a:xfrm>
              <a:off x="0" y="-38100"/>
              <a:ext cx="4816593" cy="416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9" name="Google Shape;169;p6"/>
          <p:cNvSpPr txBox="1"/>
          <p:nvPr/>
        </p:nvSpPr>
        <p:spPr>
          <a:xfrm>
            <a:off x="898460" y="437716"/>
            <a:ext cx="16491081" cy="7524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b="0" i="0" lang="en-US" sz="5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 REFERÊNCIAS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6"/>
          <p:cNvSpPr txBox="1"/>
          <p:nvPr/>
        </p:nvSpPr>
        <p:spPr>
          <a:xfrm>
            <a:off x="315604" y="2448490"/>
            <a:ext cx="17050875" cy="6446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59079" lvl="1" marL="518158" marR="0" rtl="0" algn="just">
              <a:lnSpc>
                <a:spcPct val="95998"/>
              </a:lnSpc>
              <a:spcBef>
                <a:spcPts val="0"/>
              </a:spcBef>
              <a:spcAft>
                <a:spcPts val="0"/>
              </a:spcAft>
              <a:buClr>
                <a:srgbClr val="071244"/>
              </a:buClr>
              <a:buSzPts val="2399"/>
              <a:buFont typeface="Arial"/>
              <a:buChar char="•"/>
            </a:pPr>
            <a:r>
              <a:rPr b="0" i="0" lang="en-US" sz="2399" u="none" cap="none" strike="noStrike">
                <a:solidFill>
                  <a:srgbClr val="07124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Todas as referências citadas nesta apresentação devem estar citadas nessa seção, em ordem de citação e na mesma formatação  utilizada no próprio artigo.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6"/>
          <p:cNvSpPr txBox="1"/>
          <p:nvPr/>
        </p:nvSpPr>
        <p:spPr>
          <a:xfrm>
            <a:off x="16526085" y="9241650"/>
            <a:ext cx="1680787" cy="8826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b="1" i="0" lang="en-US" sz="5000" u="none" cap="none" strike="noStrike">
                <a:solidFill>
                  <a:srgbClr val="FFFFFF"/>
                </a:solidFill>
                <a:latin typeface="Ultra"/>
                <a:ea typeface="Ultra"/>
                <a:cs typeface="Ultra"/>
                <a:sym typeface="Ultra"/>
              </a:rPr>
              <a:t>6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6"/>
          <p:cNvSpPr/>
          <p:nvPr/>
        </p:nvSpPr>
        <p:spPr>
          <a:xfrm>
            <a:off x="4946241" y="8910583"/>
            <a:ext cx="8395519" cy="1668609"/>
          </a:xfrm>
          <a:custGeom>
            <a:rect b="b" l="l" r="r" t="t"/>
            <a:pathLst>
              <a:path extrusionOk="0" h="1668609" w="8395519">
                <a:moveTo>
                  <a:pt x="0" y="0"/>
                </a:moveTo>
                <a:lnTo>
                  <a:pt x="8395518" y="0"/>
                </a:lnTo>
                <a:lnTo>
                  <a:pt x="8395518" y="1668609"/>
                </a:lnTo>
                <a:lnTo>
                  <a:pt x="0" y="166860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7" name="Google Shape;177;p7"/>
          <p:cNvGrpSpPr/>
          <p:nvPr/>
        </p:nvGrpSpPr>
        <p:grpSpPr>
          <a:xfrm>
            <a:off x="-128350" y="8756324"/>
            <a:ext cx="18416240" cy="1530910"/>
            <a:chOff x="0" y="-38100"/>
            <a:chExt cx="4816592" cy="403200"/>
          </a:xfrm>
        </p:grpSpPr>
        <p:sp>
          <p:nvSpPr>
            <p:cNvPr id="178" name="Google Shape;178;p7"/>
            <p:cNvSpPr/>
            <p:nvPr/>
          </p:nvSpPr>
          <p:spPr>
            <a:xfrm>
              <a:off x="0" y="0"/>
              <a:ext cx="4816592" cy="365040"/>
            </a:xfrm>
            <a:custGeom>
              <a:rect b="b" l="l" r="r" t="t"/>
              <a:pathLst>
                <a:path extrusionOk="0" h="365040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65040"/>
                  </a:lnTo>
                  <a:lnTo>
                    <a:pt x="0" y="36504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47625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" name="Google Shape;179;p7"/>
            <p:cNvSpPr txBox="1"/>
            <p:nvPr/>
          </p:nvSpPr>
          <p:spPr>
            <a:xfrm>
              <a:off x="0" y="-38100"/>
              <a:ext cx="4816500" cy="4032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47625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0" name="Google Shape;180;p7"/>
          <p:cNvGrpSpPr/>
          <p:nvPr/>
        </p:nvGrpSpPr>
        <p:grpSpPr>
          <a:xfrm>
            <a:off x="0" y="-144661"/>
            <a:ext cx="18288000" cy="1581716"/>
            <a:chOff x="0" y="-38100"/>
            <a:chExt cx="4816593" cy="416584"/>
          </a:xfrm>
        </p:grpSpPr>
        <p:sp>
          <p:nvSpPr>
            <p:cNvPr id="181" name="Google Shape;181;p7"/>
            <p:cNvSpPr/>
            <p:nvPr/>
          </p:nvSpPr>
          <p:spPr>
            <a:xfrm>
              <a:off x="0" y="0"/>
              <a:ext cx="4816592" cy="378484"/>
            </a:xfrm>
            <a:custGeom>
              <a:rect b="b" l="l" r="r" t="t"/>
              <a:pathLst>
                <a:path extrusionOk="0" h="378484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78484"/>
                  </a:lnTo>
                  <a:lnTo>
                    <a:pt x="0" y="378484"/>
                  </a:lnTo>
                  <a:close/>
                </a:path>
              </a:pathLst>
            </a:custGeom>
            <a:solidFill>
              <a:srgbClr val="1F39A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7"/>
            <p:cNvSpPr txBox="1"/>
            <p:nvPr/>
          </p:nvSpPr>
          <p:spPr>
            <a:xfrm>
              <a:off x="0" y="-38100"/>
              <a:ext cx="4816593" cy="416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3" name="Google Shape;183;p7"/>
          <p:cNvSpPr txBox="1"/>
          <p:nvPr/>
        </p:nvSpPr>
        <p:spPr>
          <a:xfrm>
            <a:off x="898460" y="403689"/>
            <a:ext cx="16491081" cy="7524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b="0" i="0" lang="en-US" sz="5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6. AGRADECIMENTOS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7"/>
          <p:cNvSpPr txBox="1"/>
          <p:nvPr/>
        </p:nvSpPr>
        <p:spPr>
          <a:xfrm>
            <a:off x="315604" y="2448490"/>
            <a:ext cx="16491081" cy="35890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59079" lvl="1" marL="518158" marR="0" rtl="0" algn="just">
              <a:lnSpc>
                <a:spcPct val="95998"/>
              </a:lnSpc>
              <a:spcBef>
                <a:spcPts val="0"/>
              </a:spcBef>
              <a:spcAft>
                <a:spcPts val="0"/>
              </a:spcAft>
              <a:buClr>
                <a:srgbClr val="071244"/>
              </a:buClr>
              <a:buSzPts val="2399"/>
              <a:buFont typeface="Arial"/>
              <a:buChar char="•"/>
            </a:pPr>
            <a:r>
              <a:rPr b="0" i="0" lang="en-US" sz="2399" u="none" cap="none" strike="noStrike">
                <a:solidFill>
                  <a:srgbClr val="07124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Os agradecimentos a laboratórios, instituições ou órgãos de fomento científico devem ser inseridos nessa se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7"/>
          <p:cNvSpPr txBox="1"/>
          <p:nvPr/>
        </p:nvSpPr>
        <p:spPr>
          <a:xfrm>
            <a:off x="16526085" y="9241650"/>
            <a:ext cx="1680787" cy="8826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b="1" i="0" lang="en-US" sz="5000" u="none" cap="none" strike="noStrike">
                <a:solidFill>
                  <a:srgbClr val="FFFFFF"/>
                </a:solidFill>
                <a:latin typeface="Ultra"/>
                <a:ea typeface="Ultra"/>
                <a:cs typeface="Ultra"/>
                <a:sym typeface="Ultra"/>
              </a:rPr>
              <a:t>7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7"/>
          <p:cNvSpPr/>
          <p:nvPr/>
        </p:nvSpPr>
        <p:spPr>
          <a:xfrm>
            <a:off x="4946241" y="8910583"/>
            <a:ext cx="8395519" cy="1668609"/>
          </a:xfrm>
          <a:custGeom>
            <a:rect b="b" l="l" r="r" t="t"/>
            <a:pathLst>
              <a:path extrusionOk="0" h="1668609" w="8395519">
                <a:moveTo>
                  <a:pt x="0" y="0"/>
                </a:moveTo>
                <a:lnTo>
                  <a:pt x="8395518" y="0"/>
                </a:lnTo>
                <a:lnTo>
                  <a:pt x="8395518" y="1668609"/>
                </a:lnTo>
                <a:lnTo>
                  <a:pt x="0" y="166860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  <dc:creator>Gabriela Spinola</dc:creator>
</cp:coreProperties>
</file>